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dcf925c8a8f40f3" /><Relationship Type="http://schemas.openxmlformats.org/officeDocument/2006/relationships/extended-properties" Target="/docProps/app.xml" Id="R55ecb58e45fb427b" /><Relationship Type="http://schemas.openxmlformats.org/officeDocument/2006/relationships/officeDocument" Target="/ppt/presentation.xml" Id="Rd0c9e94b2e4a4a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56f326ec5c452f"/>
  </p:sldMasterIdLst>
  <p:notesMasterIdLst>
    <p:notesMasterId xmlns:r="http://schemas.openxmlformats.org/officeDocument/2006/relationships" r:id="R0f01c2a17a654b38"/>
  </p:notesMasterIdLst>
  <p:sldIdLst>
    <p:sldId xmlns:r="http://schemas.openxmlformats.org/officeDocument/2006/relationships" id="256" r:id="R028f90a8eb0f4467"/>
    <p:sldId xmlns:r="http://schemas.openxmlformats.org/officeDocument/2006/relationships" id="257" r:id="Ra75650d966d84579"/>
    <p:sldId xmlns:r="http://schemas.openxmlformats.org/officeDocument/2006/relationships" id="258" r:id="Rde80ec03d3ff472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1ce237aa38d44c9" /><Relationship Type="http://schemas.openxmlformats.org/officeDocument/2006/relationships/slideMaster" Target="/ppt/slideMasters/slideMaster1.xml" Id="R4656f326ec5c452f" /><Relationship Type="http://schemas.openxmlformats.org/officeDocument/2006/relationships/notesMaster" Target="/ppt/notesMasters/notesMaster1.xml" Id="R0f01c2a17a654b38" /><Relationship Type="http://schemas.openxmlformats.org/officeDocument/2006/relationships/presProps" Target="/ppt/presProps.xml" Id="R4db20a55fab44080" /><Relationship Type="http://schemas.openxmlformats.org/officeDocument/2006/relationships/tableStyles" Target="/ppt/tableStyles.xml" Id="R081a3afe03a44ad1" /><Relationship Type="http://schemas.openxmlformats.org/officeDocument/2006/relationships/slide" Target="/ppt/slides/slide1.xml" Id="R028f90a8eb0f4467" /><Relationship Type="http://schemas.openxmlformats.org/officeDocument/2006/relationships/slide" Target="/ppt/slides/slide2.xml" Id="Ra75650d966d84579" /><Relationship Type="http://schemas.openxmlformats.org/officeDocument/2006/relationships/slide" Target="/ppt/slides/slide3.xml" Id="Rde80ec03d3ff472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2c657f6e1e7498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5fd8725933d40ea" /><Relationship Type="http://schemas.openxmlformats.org/officeDocument/2006/relationships/notesMaster" Target="/ppt/notesMasters/notesMaster1.xml" Id="R9e43c62e7cc2442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efc122b77f64889" /><Relationship Type="http://schemas.openxmlformats.org/officeDocument/2006/relationships/notesMaster" Target="/ppt/notesMasters/notesMaster1.xml" Id="R3e96a79cf2d4474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c56d88e3a3a4208" /><Relationship Type="http://schemas.openxmlformats.org/officeDocument/2006/relationships/notesMaster" Target="/ppt/notesMasters/notesMaster1.xml" Id="Rfdc5456c0745420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来源：office-source.pdf，第1页。模型原始结果：office-gpt55-result.json。有效合计由程序复算；遗漏 A03 的失败被保留，没有冒充完整抽取成功。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来源：office-source.pdf，第1页。模型原始结果：office-gpt55-result.json。有效合计由程序复算；遗漏 A03 的失败被保留，没有冒充完整抽取成功。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来源：office-source.pdf，第1页。模型原始结果：office-gpt55-result.json。有效合计由程序复算；遗漏 A03 的失败被保留，没有冒充完整抽取成功。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a9e8b3be3421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8e9ba44c5e64bb2" /><Relationship Type="http://schemas.openxmlformats.org/officeDocument/2006/relationships/slideLayout" Target="/ppt/slideLayouts/slideLayout1.xml" Id="R26bbe1dafbc340b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bbe1dafbc340b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76c6d2d9345d0" /><Relationship Type="http://schemas.openxmlformats.org/officeDocument/2006/relationships/notesSlide" Target="/ppt/notesSlides/notesSlide1.xml" Id="R6358383f023944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e00454ec94889" /><Relationship Type="http://schemas.openxmlformats.org/officeDocument/2006/relationships/notesSlide" Target="/ppt/notesSlides/notesSlide2.xml" Id="R4b0a7562f5aa48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3b853c8bc4fb0" /><Relationship Type="http://schemas.openxmlformats.org/officeDocument/2006/relationships/notesSlide" Target="/ppt/notesSlides/notesSlide3.xml" Id="R6a52d3f703fd4b6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D9EA54-686F-4F2C-95E7-BE8067D89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10820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5262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3000" b="1">
                <a:solidFill>
                  <a:srgbClr val="15262B"/>
                </a:solidFill>
                <a:latin typeface="Arial Unicode MS"/>
                <a:ea typeface="Arial Unicode MS"/>
                <a:cs typeface="Arial Unicode MS"/>
              </a:rPr>
              <a:t>采购记录概览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7DF0B04-6E39-4E32-9FAC-74C71C1F4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66875"/>
            <a:ext cx="10477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4303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100" b="0">
                <a:solidFill>
                  <a:srgbClr val="24303B"/>
                </a:solidFill>
                <a:latin typeface="Arial Unicode MS"/>
                <a:ea typeface="Arial Unicode MS"/>
                <a:cs typeface="Arial Unicode MS"/>
              </a:rPr>
              <a:t>来源：第1页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893C958-F9DD-4387-A524-9E0AC987B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43175"/>
            <a:ext cx="10477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4303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100" b="0">
                <a:solidFill>
                  <a:srgbClr val="24303B"/>
                </a:solidFill>
                <a:latin typeface="Arial Unicode MS"/>
                <a:ea typeface="Arial Unicode MS"/>
                <a:cs typeface="Arial Unicode MS"/>
              </a:rPr>
              <a:t>提取到有效记录2条、待确认记录1条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88D6E91-93D5-481B-86D3-FDFCAA1C1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19475"/>
            <a:ext cx="10477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4303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100" b="0">
                <a:solidFill>
                  <a:srgbClr val="24303B"/>
                </a:solidFill>
                <a:latin typeface="Arial Unicode MS"/>
                <a:ea typeface="Arial Unicode MS"/>
                <a:cs typeface="Arial Unicode MS"/>
              </a:rPr>
              <a:t>取消记录不纳入有效采购记录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36334CD-71C3-4632-896B-2031AB637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67250"/>
            <a:ext cx="1047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6765D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550" b="1">
                <a:solidFill>
                  <a:srgbClr val="16765D"/>
                </a:solidFill>
                <a:latin typeface="Arial Unicode MS"/>
                <a:ea typeface="Arial Unicode MS"/>
                <a:cs typeface="Arial Unicode MS"/>
              </a:rPr>
              <a:t>有效金额复算：390 元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31B327C-F19D-453D-BD83-87C6BEB2A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1505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8727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275" b="0">
                <a:solidFill>
                  <a:srgbClr val="68727A"/>
                </a:solidFill>
                <a:latin typeface="Arial Unicode MS"/>
                <a:ea typeface="Arial Unicode MS"/>
                <a:cs typeface="Arial Unicode MS"/>
              </a:rPr>
              <a:t>虚构自有资料 · KK 实际模型输出 + 本地计算与排版 · 来源 office-source.pdf 第 1 页</a:t>
            </a:r>
          </a:p>
        </p:txBody>
      </p:sp>
    </p:spTree>
    <p:extLst>
      <p:ext uri="{BB962C8B-B14F-4D97-AF65-F5344CB8AC3E}">
        <p14:creationId xmlns:p14="http://schemas.microsoft.com/office/powerpoint/2010/main" val="103192081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2160EA-AD88-4C83-80CD-EB8019FD2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10820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5262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3000" b="1">
                <a:solidFill>
                  <a:srgbClr val="15262B"/>
                </a:solidFill>
                <a:latin typeface="Arial Unicode MS"/>
                <a:ea typeface="Arial Unicode MS"/>
                <a:cs typeface="Arial Unicode MS"/>
              </a:rPr>
              <a:t>有效采购记录</a:t>
            </a:r>
          </a:p>
        </p:txBody>
      </p:sp>
      <p:graphicFrame>
        <p:nvGraphicFramePr>
          <p:cNvPr id="5" name=""/>
          <p:cNvGraphicFramePr/>
          <p:nvPr/>
        </p:nvGraphicFramePr>
        <p:xfrm>
          <a:off xmlns:a="http://schemas.openxmlformats.org/drawingml/2006/main" x="685800" y="1666875"/>
          <a:ext xmlns:a="http://schemas.openxmlformats.org/drawingml/2006/main" cx="10820400" cy="2952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164080"/>
                <a:gridCol w="2164080"/>
                <a:gridCol w="2164080"/>
                <a:gridCol w="2164080"/>
                <a:gridCol w="2164080"/>
              </a:tblGrid>
              <a:tr h="738188"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24303B"/>
                          </a:solidFill>
                          <a:latin typeface="Arial Unicode MS"/>
                          <a:ea typeface="Arial Unicode MS"/>
                          <a:cs typeface="Arial Unicode MS"/>
                        </a:rPr>
                        <a:t>编号</a:t>
                      </a:r>
                    </a:p>
                  </a:txBody>
                  <a:tcPr marL="91440" marR="91440" marT="45720" marB="45720">
                    <a:solidFill>
                      <a:srgbClr val="E7F2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24303B"/>
                          </a:solidFill>
                          <a:latin typeface="Arial Unicode MS"/>
                          <a:ea typeface="Arial Unicode MS"/>
                          <a:cs typeface="Arial Unicode MS"/>
                        </a:rPr>
                        <a:t>品名</a:t>
                      </a:r>
                    </a:p>
                  </a:txBody>
                  <a:tcPr marL="91440" marR="91440" marT="45720" marB="45720">
                    <a:solidFill>
                      <a:srgbClr val="E7F2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24303B"/>
                          </a:solidFill>
                          <a:latin typeface="Arial Unicode MS"/>
                          <a:ea typeface="Arial Unicode MS"/>
                          <a:cs typeface="Arial Unicode MS"/>
                        </a:rPr>
                        <a:t>数量</a:t>
                      </a:r>
                    </a:p>
                  </a:txBody>
                  <a:tcPr marL="91440" marR="91440" marT="45720" marB="45720">
                    <a:solidFill>
                      <a:srgbClr val="E7F2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24303B"/>
                          </a:solidFill>
                          <a:latin typeface="Arial Unicode MS"/>
                          <a:ea typeface="Arial Unicode MS"/>
                          <a:cs typeface="Arial Unicode MS"/>
                        </a:rPr>
                        <a:t>单价 / 元</a:t>
                      </a:r>
                    </a:p>
                  </a:txBody>
                  <a:tcPr marL="91440" marR="91440" marT="45720" marB="45720">
                    <a:solidFill>
                      <a:srgbClr val="E7F2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24303B"/>
                          </a:solidFill>
                          <a:latin typeface="Arial Unicode MS"/>
                          <a:ea typeface="Arial Unicode MS"/>
                          <a:cs typeface="Arial Unicode MS"/>
                        </a:rPr>
                        <a:t>金额 / 元</a:t>
                      </a:r>
                    </a:p>
                  </a:txBody>
                  <a:tcPr marL="91440" marR="91440" marT="45720" marB="45720">
                    <a:solidFill>
                      <a:srgbClr val="E7F2EE"/>
                    </a:solidFill>
                  </a:tcPr>
                </a:tc>
              </a:tr>
              <a:tr h="738188"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24303B"/>
                          </a:solidFill>
                          <a:latin typeface="Arial Unicode MS"/>
                          <a:ea typeface="Arial Unicode MS"/>
                          <a:cs typeface="Arial Unicode MS"/>
                        </a:rPr>
                        <a:t>A01</a:t>
                      </a:r>
                    </a:p>
                  </a:txBody>
                  <a:tcPr marL="91440" marR="91440" marT="45720" marB="45720"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24303B"/>
                          </a:solidFill>
                          <a:latin typeface="Arial Unicode MS"/>
                          <a:ea typeface="Arial Unicode MS"/>
                          <a:cs typeface="Arial Unicode MS"/>
                        </a:rPr>
                        <a:t>画纸套装</a:t>
                      </a:r>
                    </a:p>
                  </a:txBody>
                  <a:tcPr marL="91440" marR="91440" marT="45720" marB="45720"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24303B"/>
                          </a:solidFill>
                          <a:latin typeface="Arial Unicode MS"/>
                          <a:ea typeface="Arial Unicode MS"/>
                          <a:cs typeface="Arial Unicode MS"/>
                        </a:rPr>
                        <a:t>12</a:t>
                      </a:r>
                    </a:p>
                  </a:txBody>
                  <a:tcPr marL="91440" marR="91440" marT="45720" marB="45720"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24303B"/>
                          </a:solidFill>
                          <a:latin typeface="Arial Unicode MS"/>
                          <a:ea typeface="Arial Unicode MS"/>
                          <a:cs typeface="Arial Unicode MS"/>
                        </a:rPr>
                        <a:t>20</a:t>
                      </a:r>
                    </a:p>
                  </a:txBody>
                  <a:tcPr marL="91440" marR="91440" marT="45720" marB="45720"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24303B"/>
                          </a:solidFill>
                          <a:latin typeface="Arial Unicode MS"/>
                          <a:ea typeface="Arial Unicode MS"/>
                          <a:cs typeface="Arial Unicode MS"/>
                        </a:rPr>
                        <a:t>240</a:t>
                      </a:r>
                    </a:p>
                  </a:txBody>
                  <a:tcPr marL="91440" marR="91440" marT="45720" marB="45720">
                    <a:solidFill>
                      <a:srgbClr val="F6F8F9"/>
                    </a:solidFill>
                  </a:tcPr>
                </a:tc>
              </a:tr>
              <a:tr h="738188"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24303B"/>
                          </a:solidFill>
                          <a:latin typeface="Arial Unicode MS"/>
                          <a:ea typeface="Arial Unicode MS"/>
                          <a:cs typeface="Arial Unicode MS"/>
                        </a:rPr>
                        <a:t>A02</a:t>
                      </a:r>
                    </a:p>
                  </a:txBody>
                  <a:tcPr marL="91440" marR="91440" marT="45720" marB="45720"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24303B"/>
                          </a:solidFill>
                          <a:latin typeface="Arial Unicode MS"/>
                          <a:ea typeface="Arial Unicode MS"/>
                          <a:cs typeface="Arial Unicode MS"/>
                        </a:rPr>
                        <a:t>画笔套装</a:t>
                      </a:r>
                    </a:p>
                  </a:txBody>
                  <a:tcPr marL="91440" marR="91440" marT="45720" marB="45720"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24303B"/>
                          </a:solidFill>
                          <a:latin typeface="Arial Unicode MS"/>
                          <a:ea typeface="Arial Unicode MS"/>
                          <a:cs typeface="Arial Unicode MS"/>
                        </a:rPr>
                        <a:t>3</a:t>
                      </a:r>
                    </a:p>
                  </a:txBody>
                  <a:tcPr marL="91440" marR="91440" marT="45720" marB="45720"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24303B"/>
                          </a:solidFill>
                          <a:latin typeface="Arial Unicode MS"/>
                          <a:ea typeface="Arial Unicode MS"/>
                          <a:cs typeface="Arial Unicode MS"/>
                        </a:rPr>
                        <a:t>50</a:t>
                      </a:r>
                    </a:p>
                  </a:txBody>
                  <a:tcPr marL="91440" marR="91440" marT="45720" marB="45720"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24303B"/>
                          </a:solidFill>
                          <a:latin typeface="Arial Unicode MS"/>
                          <a:ea typeface="Arial Unicode MS"/>
                          <a:cs typeface="Arial Unicode MS"/>
                        </a:rPr>
                        <a:t>150</a:t>
                      </a:r>
                    </a:p>
                  </a:txBody>
                  <a:tcPr marL="91440" marR="91440" marT="45720" marB="45720">
                    <a:solidFill>
                      <a:srgbClr val="F6F8F9"/>
                    </a:solidFill>
                  </a:tcPr>
                </a:tc>
              </a:tr>
              <a:tr h="738188"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24303B"/>
                          </a:solidFill>
                          <a:latin typeface="Arial Unicode MS"/>
                          <a:ea typeface="Arial Unicode MS"/>
                          <a:cs typeface="Arial Unicode MS"/>
                        </a:rPr>
                        <a:t>合计</a:t>
                      </a:r>
                    </a:p>
                  </a:txBody>
                  <a:tcPr marL="91440" marR="91440" marT="45720" marB="45720"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24303B"/>
                          </a:solidFill>
                          <a:latin typeface="Arial Unicode MS"/>
                          <a:ea typeface="Arial Unicode MS"/>
                          <a:cs typeface="Arial Unicode MS"/>
                        </a:rPr>
                        <a:t/>
                      </a:r>
                    </a:p>
                  </a:txBody>
                  <a:tcPr marL="91440" marR="91440" marT="45720" marB="45720"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24303B"/>
                          </a:solidFill>
                          <a:latin typeface="Arial Unicode MS"/>
                          <a:ea typeface="Arial Unicode MS"/>
                          <a:cs typeface="Arial Unicode MS"/>
                        </a:rPr>
                        <a:t/>
                      </a:r>
                    </a:p>
                  </a:txBody>
                  <a:tcPr marL="91440" marR="91440" marT="45720" marB="45720"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24303B"/>
                          </a:solidFill>
                          <a:latin typeface="Arial Unicode MS"/>
                          <a:ea typeface="Arial Unicode MS"/>
                          <a:cs typeface="Arial Unicode MS"/>
                        </a:rPr>
                        <a:t/>
                      </a:r>
                    </a:p>
                  </a:txBody>
                  <a:tcPr marL="91440" marR="91440" marT="45720" marB="45720"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24303B"/>
                          </a:solidFill>
                          <a:latin typeface="Arial Unicode MS"/>
                          <a:ea typeface="Arial Unicode MS"/>
                          <a:cs typeface="Arial Unicode MS"/>
                        </a:rPr>
                        <a:t>390</a:t>
                      </a:r>
                    </a:p>
                  </a:txBody>
                  <a:tcPr marL="91440" marR="91440" marT="45720" marB="45720">
                    <a:solidFill>
                      <a:srgbClr val="F6F8F9"/>
                    </a:solidFill>
                  </a:tcPr>
                </a:tc>
              </a:tr>
            </a:tbl>
          </a:graphicData>
        </a:graphic>
      </p:graphicFrame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172A0F-081F-4C3E-8B07-37B996702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1505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8727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275" b="0">
                <a:solidFill>
                  <a:srgbClr val="68727A"/>
                </a:solidFill>
                <a:latin typeface="Arial Unicode MS"/>
                <a:ea typeface="Arial Unicode MS"/>
                <a:cs typeface="Arial Unicode MS"/>
              </a:rPr>
              <a:t>虚构自有资料 · KK 实际模型输出 + 本地计算与排版 · 来源 office-source.pdf 第 1 页</a:t>
            </a:r>
          </a:p>
        </p:txBody>
      </p:sp>
    </p:spTree>
    <p:extLst>
      <p:ext uri="{BB962C8B-B14F-4D97-AF65-F5344CB8AC3E}">
        <p14:creationId xmlns:p14="http://schemas.microsoft.com/office/powerpoint/2010/main" val="66127161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2316037-0E50-41D8-8D4E-B5E98B3CB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10820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5262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3000" b="1">
                <a:solidFill>
                  <a:srgbClr val="15262B"/>
                </a:solidFill>
                <a:latin typeface="Arial Unicode MS"/>
                <a:ea typeface="Arial Unicode MS"/>
                <a:cs typeface="Arial Unicode MS"/>
              </a:rPr>
              <a:t>待核对事项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17A2FA-D7B9-4158-9B9A-448CFADEE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66875"/>
            <a:ext cx="10477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4303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100" b="0">
                <a:solidFill>
                  <a:srgbClr val="24303B"/>
                </a:solidFill>
                <a:latin typeface="Arial Unicode MS"/>
                <a:ea typeface="Arial Unicode MS"/>
                <a:cs typeface="Arial Unicode MS"/>
              </a:rPr>
              <a:t>A04：展示架，数量未填写，需补充或确认数量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C2DBE3E-01FA-4EB7-B41B-EF38196D9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43175"/>
            <a:ext cx="10477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4303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100" b="0">
                <a:solidFill>
                  <a:srgbClr val="24303B"/>
                </a:solidFill>
                <a:latin typeface="Arial Unicode MS"/>
                <a:ea typeface="Arial Unicode MS"/>
                <a:cs typeface="Arial Unicode MS"/>
              </a:rPr>
              <a:t>A03：收纳袋，数量2，状态取消，不作为有效采购记录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3537B7-9D25-477F-B5C2-FC597E124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19475"/>
            <a:ext cx="10477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4303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100" b="0">
                <a:solidFill>
                  <a:srgbClr val="24303B"/>
                </a:solidFill>
                <a:latin typeface="Arial Unicode MS"/>
                <a:ea typeface="Arial Unicode MS"/>
                <a:cs typeface="Arial Unicode MS"/>
              </a:rPr>
              <a:t>核对缺失数量及记录状态后再进行后续汇总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E81D2FF-5CE2-4E63-A5A1-0708AF3AE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10125"/>
            <a:ext cx="10820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A63729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100" b="1">
                <a:solidFill>
                  <a:srgbClr val="A63729"/>
                </a:solidFill>
                <a:latin typeface="Arial Unicode MS"/>
                <a:ea typeface="Arial Unicode MS"/>
                <a:cs typeface="Arial Unicode MS"/>
              </a:rPr>
              <a:t>完整性未通过：结构化结果遗漏 A03，尚需人工复核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46F5AC-A085-4894-AE91-ECC88344D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1505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8727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275" b="0">
                <a:solidFill>
                  <a:srgbClr val="68727A"/>
                </a:solidFill>
                <a:latin typeface="Arial Unicode MS"/>
                <a:ea typeface="Arial Unicode MS"/>
                <a:cs typeface="Arial Unicode MS"/>
              </a:rPr>
              <a:t>虚构自有资料 · KK 实际模型输出 + 本地计算与排版 · 来源 office-source.pdf 第 1 页</a:t>
            </a:r>
          </a:p>
        </p:txBody>
      </p:sp>
    </p:spTree>
    <p:extLst>
      <p:ext uri="{BB962C8B-B14F-4D97-AF65-F5344CB8AC3E}">
        <p14:creationId xmlns:p14="http://schemas.microsoft.com/office/powerpoint/2010/main" val="10514053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2026-09-11T08:44:49.6110000Z</dcterms:created>
  <dcterms:modified xsi:type="dcterms:W3CDTF">2026-09-11T08:44:49.6230000Z</dcterms:modified>
</coreProperties>
</file>